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jpg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62" r:id="rId3"/>
    <p:sldId id="260" r:id="rId4"/>
    <p:sldId id="263" r:id="rId5"/>
    <p:sldId id="264" r:id="rId6"/>
    <p:sldId id="266" r:id="rId7"/>
    <p:sldId id="269" r:id="rId8"/>
    <p:sldId id="265" r:id="rId9"/>
    <p:sldId id="261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8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f21ab6bcb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f21ab6bcb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f21ab6bcb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f21ab6bcb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>
            <a:spLocks noGrp="1"/>
          </p:cNvSpPr>
          <p:nvPr>
            <p:ph type="pic" idx="2"/>
          </p:nvPr>
        </p:nvSpPr>
        <p:spPr>
          <a:xfrm>
            <a:off x="1860038" y="1722675"/>
            <a:ext cx="1185300" cy="118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" name="Google Shape;53;p13"/>
          <p:cNvSpPr txBox="1"/>
          <p:nvPr/>
        </p:nvSpPr>
        <p:spPr>
          <a:xfrm>
            <a:off x="1672263" y="3069775"/>
            <a:ext cx="15105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sz="1700" b="1">
              <a:solidFill>
                <a:srgbClr val="FFDE1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3"/>
          <p:cNvSpPr>
            <a:spLocks noGrp="1"/>
          </p:cNvSpPr>
          <p:nvPr>
            <p:ph type="pic" idx="3"/>
          </p:nvPr>
        </p:nvSpPr>
        <p:spPr>
          <a:xfrm>
            <a:off x="4004525" y="1722675"/>
            <a:ext cx="1185300" cy="118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" name="Google Shape;55;p13"/>
          <p:cNvSpPr txBox="1"/>
          <p:nvPr/>
        </p:nvSpPr>
        <p:spPr>
          <a:xfrm>
            <a:off x="3841938" y="3069775"/>
            <a:ext cx="15105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sz="1700" b="1">
              <a:solidFill>
                <a:srgbClr val="FFDE1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>
            <a:spLocks noGrp="1"/>
          </p:cNvSpPr>
          <p:nvPr>
            <p:ph type="pic" idx="4"/>
          </p:nvPr>
        </p:nvSpPr>
        <p:spPr>
          <a:xfrm>
            <a:off x="6149013" y="1722675"/>
            <a:ext cx="1185300" cy="1185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13"/>
          <p:cNvSpPr txBox="1"/>
          <p:nvPr/>
        </p:nvSpPr>
        <p:spPr>
          <a:xfrm>
            <a:off x="5986413" y="3069775"/>
            <a:ext cx="15105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rPr>
              <a:t>Name</a:t>
            </a:r>
            <a:endParaRPr sz="1700" b="1">
              <a:solidFill>
                <a:srgbClr val="FFDE1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Designation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1036875" y="759250"/>
            <a:ext cx="70704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DE14"/>
              </a:buClr>
              <a:buSzPts val="3400"/>
              <a:buFont typeface="Roboto"/>
              <a:buNone/>
              <a:defRPr sz="3400" b="1">
                <a:solidFill>
                  <a:srgbClr val="FFDE1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Title and Content_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9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 1">
  <p:cSld name="TITLE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379"/>
            <a:ext cx="9144000" cy="5148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pixabay.com/en/tech-circle-technology-abstract-3041437/" TargetMode="Externa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pixabay.com/en/tech-circle-technology-abstract-3041437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1.png"/><Relationship Id="rId7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11" Type="http://schemas.openxmlformats.org/officeDocument/2006/relationships/image" Target="../media/image16.jpg"/><Relationship Id="rId5" Type="http://schemas.openxmlformats.org/officeDocument/2006/relationships/hyperlink" Target="https://pixabay.com/en/tech-circle-technology-abstract-3041437/" TargetMode="External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tech-circle-technology-abstract-3041437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hyperlink" Target="https://pixabay.com/en/tech-circle-technology-abstract-3041437/" TargetMode="External"/><Relationship Id="rId10" Type="http://schemas.openxmlformats.org/officeDocument/2006/relationships/image" Target="../media/image27.svg"/><Relationship Id="rId4" Type="http://schemas.openxmlformats.org/officeDocument/2006/relationships/image" Target="../media/image9.jp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Qwen/Qwen2-VL-2B-Instruct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colab.research.google.com/drive/1GRHKUAWjEagav013vTvFYcb4MttJmDOw?usp=shari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pixabay.com/en/tech-circle-technology-abstract-3041437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6.png"/><Relationship Id="rId9" Type="http://schemas.openxmlformats.org/officeDocument/2006/relationships/hyperlink" Target="https://github.com/pranavmittal07/Flipkart_Grid_Robotic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5ECBED-872F-CD77-C6C7-2EB691DA01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BDCDFC7D-7AD6-78B9-B29D-7284C472DD3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12367" y="887994"/>
            <a:ext cx="7070400" cy="6123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DE14"/>
              </a:buClr>
              <a:buSzPts val="3400"/>
            </a:pPr>
            <a:r>
              <a:rPr lang="en-IN" sz="3100" b="1" dirty="0">
                <a:solidFill>
                  <a:srgbClr val="FFDE14"/>
                </a:solidFill>
                <a:latin typeface="+mn-lt"/>
                <a:ea typeface="Roboto"/>
                <a:cs typeface="Roboto"/>
                <a:sym typeface="Roboto"/>
              </a:rPr>
              <a:t>Our Solution </a:t>
            </a:r>
            <a:r>
              <a:rPr lang="en-IN" sz="3300" b="1" u="sng" dirty="0">
                <a:solidFill>
                  <a:srgbClr val="FF9900"/>
                </a:solidFill>
                <a:latin typeface="Arimo"/>
                <a:sym typeface="Roboto"/>
              </a:rPr>
              <a:t>QWEN-2VL-2B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0F749-0985-FA33-D709-A07A5B04CF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86514" y="1325679"/>
            <a:ext cx="4144880" cy="102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35"/>
              </a:spcBef>
            </a:pPr>
            <a:r>
              <a:rPr lang="en-IN" sz="2800" b="1" i="1" spc="-10" dirty="0">
                <a:solidFill>
                  <a:srgbClr val="FFFFFF"/>
                </a:solidFill>
                <a:latin typeface="Arimo"/>
                <a:ea typeface="+mj-ea"/>
              </a:rPr>
              <a:t>Presenting by</a:t>
            </a:r>
          </a:p>
          <a:p>
            <a:pPr algn="ctr">
              <a:spcBef>
                <a:spcPts val="135"/>
              </a:spcBef>
            </a:pPr>
            <a:r>
              <a:rPr lang="en-IN" sz="3200" b="1" i="1" dirty="0" err="1">
                <a:solidFill>
                  <a:srgbClr val="FF9900"/>
                </a:solidFill>
                <a:latin typeface="Arimo"/>
              </a:rPr>
              <a:t>AlgoDiverz</a:t>
            </a:r>
            <a:endParaRPr lang="en-IN" sz="3200" b="1" i="1" spc="-10" dirty="0">
              <a:solidFill>
                <a:srgbClr val="FFFFFF"/>
              </a:solidFill>
              <a:latin typeface="Arimo"/>
              <a:ea typeface="+mj-ea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85CFF97-8393-CF1E-B3FA-4408FF3C7F9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01516" y="516170"/>
            <a:ext cx="2621242" cy="6123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DE14"/>
              </a:buClr>
              <a:buSzPts val="3400"/>
            </a:pPr>
            <a:r>
              <a:rPr lang="en-IN" sz="2400" b="1" dirty="0">
                <a:solidFill>
                  <a:srgbClr val="FFDE14"/>
                </a:solidFill>
                <a:latin typeface="+mn-lt"/>
                <a:ea typeface="Roboto"/>
                <a:cs typeface="Roboto"/>
                <a:sym typeface="Roboto"/>
              </a:rPr>
              <a:t> CHALLENGE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00113A-0953-0827-75A4-543816BA0C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98193" y="4590807"/>
            <a:ext cx="2665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5580" marR="187960" algn="ctr">
              <a:spcBef>
                <a:spcPts val="1095"/>
              </a:spcBef>
            </a:pPr>
            <a:r>
              <a:rPr lang="en-IN" sz="1200" dirty="0">
                <a:solidFill>
                  <a:srgbClr val="FFFFFF"/>
                </a:solidFill>
                <a:latin typeface="Arimo"/>
              </a:rPr>
              <a:t>Date of Submission: 20 Oct. 2024</a:t>
            </a:r>
          </a:p>
        </p:txBody>
      </p:sp>
      <p:pic>
        <p:nvPicPr>
          <p:cNvPr id="28" name="Picture 2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3137D17-E400-E585-39F8-9836D5C1BD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661" y="263072"/>
            <a:ext cx="2188291" cy="767323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010B25E3-2973-5808-42D7-A097D0C284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32" name="Picture 31" descr="A yellow bag with a blue letter&#10;&#10;Description automatically generated">
            <a:extLst>
              <a:ext uri="{FF2B5EF4-FFF2-40B4-BE49-F238E27FC236}">
                <a16:creationId xmlns:a16="http://schemas.microsoft.com/office/drawing/2014/main" id="{D2C1B870-16AD-C48F-CCF9-7A91B060EB3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8" y="275694"/>
            <a:ext cx="605503" cy="513236"/>
          </a:xfrm>
          <a:prstGeom prst="rect">
            <a:avLst/>
          </a:prstGeom>
        </p:spPr>
      </p:pic>
      <p:pic>
        <p:nvPicPr>
          <p:cNvPr id="2" name="object 7">
            <a:extLst>
              <a:ext uri="{FF2B5EF4-FFF2-40B4-BE49-F238E27FC236}">
                <a16:creationId xmlns:a16="http://schemas.microsoft.com/office/drawing/2014/main" id="{FC73B0F8-0108-B93B-721C-7A9FF7607A5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1272462" y="1907976"/>
            <a:ext cx="1562808" cy="15349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46AE3F2-186E-3E3E-79FC-9CEFC1BF33BA}"/>
              </a:ext>
            </a:extLst>
          </p:cNvPr>
          <p:cNvSpPr/>
          <p:nvPr/>
        </p:nvSpPr>
        <p:spPr>
          <a:xfrm>
            <a:off x="4710558" y="3446310"/>
            <a:ext cx="4265356" cy="1618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72000" algn="ctr">
              <a:lnSpc>
                <a:spcPct val="100000"/>
              </a:lnSpc>
            </a:pPr>
            <a:r>
              <a:rPr lang="en-US" sz="1200" b="1" dirty="0">
                <a:solidFill>
                  <a:srgbClr val="FF9900"/>
                </a:solidFill>
                <a:latin typeface="Arimo"/>
                <a:cs typeface="Arimo"/>
              </a:rPr>
              <a:t>Pranav Mittal </a:t>
            </a:r>
            <a:br>
              <a:rPr lang="en-US" sz="1200" b="1" dirty="0">
                <a:solidFill>
                  <a:srgbClr val="FF9900"/>
                </a:solidFill>
                <a:latin typeface="Arimo"/>
                <a:cs typeface="Arimo"/>
              </a:rPr>
            </a:br>
            <a:r>
              <a:rPr lang="en-US" sz="1200" b="1" dirty="0">
                <a:solidFill>
                  <a:srgbClr val="FF9900"/>
                </a:solidFill>
                <a:latin typeface="Arimo"/>
                <a:cs typeface="Arimo"/>
              </a:rPr>
              <a:t>Mathematics &amp; Data Science (3</a:t>
            </a:r>
            <a:r>
              <a:rPr lang="en-US" sz="1200" b="1" baseline="30000" dirty="0">
                <a:solidFill>
                  <a:srgbClr val="FF9900"/>
                </a:solidFill>
                <a:latin typeface="Arimo"/>
                <a:cs typeface="Arimo"/>
              </a:rPr>
              <a:t>rd</a:t>
            </a:r>
            <a:r>
              <a:rPr lang="en-US" sz="1200" b="1" dirty="0">
                <a:solidFill>
                  <a:srgbClr val="FF9900"/>
                </a:solidFill>
                <a:latin typeface="Arimo"/>
                <a:cs typeface="Arimo"/>
              </a:rPr>
              <a:t> Year)</a:t>
            </a:r>
            <a:endParaRPr lang="en-US" sz="1200" dirty="0">
              <a:latin typeface="Arimo"/>
              <a:cs typeface="Arimo"/>
            </a:endParaRPr>
          </a:p>
          <a:p>
            <a:pPr marL="195580" marR="187960" algn="ctr">
              <a:lnSpc>
                <a:spcPct val="100000"/>
              </a:lnSpc>
              <a:spcBef>
                <a:spcPts val="1095"/>
              </a:spcBef>
            </a:pPr>
            <a:r>
              <a:rPr lang="en-US" sz="1200" dirty="0">
                <a:solidFill>
                  <a:srgbClr val="FFFFFF"/>
                </a:solidFill>
                <a:latin typeface="Arimo"/>
                <a:cs typeface="Arimo"/>
              </a:rPr>
              <a:t>    Maulana Azad National Institute of Technology, Bhopal</a:t>
            </a:r>
            <a:endParaRPr lang="en-US" sz="1200" dirty="0">
              <a:latin typeface="Arimo"/>
              <a:cs typeface="Arimo"/>
            </a:endParaRP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69AF34-CDFD-9DFC-4E9E-E4C431F1E43C}"/>
              </a:ext>
            </a:extLst>
          </p:cNvPr>
          <p:cNvSpPr/>
          <p:nvPr/>
        </p:nvSpPr>
        <p:spPr>
          <a:xfrm>
            <a:off x="-14696" y="3475875"/>
            <a:ext cx="4316212" cy="16183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72000" algn="ctr">
              <a:lnSpc>
                <a:spcPct val="100000"/>
              </a:lnSpc>
            </a:pPr>
            <a:r>
              <a:rPr lang="en-US" sz="1200" b="1" dirty="0" err="1">
                <a:solidFill>
                  <a:srgbClr val="FF9900"/>
                </a:solidFill>
                <a:latin typeface="Arimo"/>
                <a:cs typeface="Arimo"/>
              </a:rPr>
              <a:t>Yatish</a:t>
            </a:r>
            <a:r>
              <a:rPr lang="en-US" sz="1200" b="1" dirty="0">
                <a:solidFill>
                  <a:srgbClr val="FF9900"/>
                </a:solidFill>
                <a:latin typeface="Arimo"/>
                <a:cs typeface="Arimo"/>
              </a:rPr>
              <a:t> Kumar Verma </a:t>
            </a:r>
          </a:p>
          <a:p>
            <a:pPr marL="72000" algn="ctr">
              <a:lnSpc>
                <a:spcPct val="100000"/>
              </a:lnSpc>
            </a:pPr>
            <a:r>
              <a:rPr lang="en-US" sz="1200" b="1" dirty="0">
                <a:solidFill>
                  <a:srgbClr val="FF9900"/>
                </a:solidFill>
                <a:latin typeface="Arimo"/>
                <a:cs typeface="Arimo"/>
              </a:rPr>
              <a:t>Computer Science Engineering (4</a:t>
            </a:r>
            <a:r>
              <a:rPr lang="en-US" sz="1200" b="1" baseline="30000" dirty="0">
                <a:solidFill>
                  <a:srgbClr val="FF9900"/>
                </a:solidFill>
                <a:latin typeface="Arimo"/>
                <a:cs typeface="Arimo"/>
              </a:rPr>
              <a:t>th</a:t>
            </a:r>
            <a:r>
              <a:rPr lang="en-US" sz="1200" b="1" dirty="0">
                <a:solidFill>
                  <a:srgbClr val="FF9900"/>
                </a:solidFill>
                <a:latin typeface="Arimo"/>
                <a:cs typeface="Arimo"/>
              </a:rPr>
              <a:t> Year)</a:t>
            </a:r>
            <a:endParaRPr lang="en-US" sz="1200" dirty="0">
              <a:latin typeface="Arimo"/>
              <a:cs typeface="Arimo"/>
            </a:endParaRPr>
          </a:p>
          <a:p>
            <a:pPr marL="195580" marR="187960" algn="ctr">
              <a:lnSpc>
                <a:spcPct val="100000"/>
              </a:lnSpc>
              <a:spcBef>
                <a:spcPts val="1095"/>
              </a:spcBef>
            </a:pPr>
            <a:r>
              <a:rPr lang="en-US" sz="1200" dirty="0">
                <a:solidFill>
                  <a:srgbClr val="FFFFFF"/>
                </a:solidFill>
                <a:latin typeface="Arimo"/>
                <a:cs typeface="Arimo"/>
              </a:rPr>
              <a:t>     Government Engineering College, Mainpuri</a:t>
            </a:r>
            <a:endParaRPr lang="en-US" sz="1200" dirty="0">
              <a:latin typeface="Arimo"/>
              <a:cs typeface="Arimo"/>
            </a:endParaRP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D9846-A59B-2C1D-FF0A-02733EB3E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832" y="1921841"/>
            <a:ext cx="1562808" cy="15072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7287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BECA37-A295-4491-018A-DBA16D804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9841" y="414193"/>
            <a:ext cx="7070400" cy="6123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DE14"/>
              </a:buClr>
              <a:buSzPts val="3400"/>
            </a:pPr>
            <a:r>
              <a:rPr lang="en-IN" sz="3100" b="1" dirty="0">
                <a:solidFill>
                  <a:srgbClr val="FFDE14"/>
                </a:solidFill>
                <a:latin typeface="+mn-lt"/>
                <a:ea typeface="Roboto"/>
                <a:cs typeface="Roboto"/>
                <a:sym typeface="Roboto"/>
              </a:rPr>
              <a:t>Executive Summary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9F2F1-901C-3B92-43FF-480D8D9DCC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8" name="Picture 7" descr="A yellow bag with a blue letter&#10;&#10;Description automatically generated">
            <a:extLst>
              <a:ext uri="{FF2B5EF4-FFF2-40B4-BE49-F238E27FC236}">
                <a16:creationId xmlns:a16="http://schemas.microsoft.com/office/drawing/2014/main" id="{CB7FC357-07A5-4092-1C8B-A1D4512DBEC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8" y="275694"/>
            <a:ext cx="605503" cy="5132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78C36-7984-6B8A-DBCD-9CB61622A9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7386" y="1115537"/>
            <a:ext cx="757531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Our solution addresses the problem statement </a:t>
            </a:r>
            <a:r>
              <a:rPr lang="en-US" sz="2400" dirty="0">
                <a:solidFill>
                  <a:srgbClr val="FF9900"/>
                </a:solidFill>
              </a:rPr>
              <a:t>'Smart Vision for Quality Control</a:t>
            </a:r>
            <a:r>
              <a:rPr lang="en-US" sz="2400" dirty="0">
                <a:solidFill>
                  <a:schemeClr val="bg1"/>
                </a:solidFill>
              </a:rPr>
              <a:t>' in the Flipkart Grid 6.0 Robotics challenge. 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b="1" dirty="0">
                <a:solidFill>
                  <a:srgbClr val="FF9900"/>
                </a:solidFill>
                <a:latin typeface="+mn-lt"/>
              </a:rPr>
              <a:t>Automates quality control </a:t>
            </a:r>
            <a:r>
              <a:rPr lang="en-US" sz="2000" dirty="0">
                <a:solidFill>
                  <a:schemeClr val="bg1"/>
                </a:solidFill>
              </a:rPr>
              <a:t>using </a:t>
            </a:r>
            <a:r>
              <a:rPr lang="en-US" sz="2000" u="sng" dirty="0">
                <a:solidFill>
                  <a:schemeClr val="bg1"/>
                </a:solidFill>
              </a:rPr>
              <a:t>Qwen-2VL-2B</a:t>
            </a:r>
            <a:r>
              <a:rPr lang="en-US" sz="2000" dirty="0">
                <a:solidFill>
                  <a:schemeClr val="bg1"/>
                </a:solidFill>
              </a:rPr>
              <a:t> model.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b="1" dirty="0">
                <a:solidFill>
                  <a:srgbClr val="FF9900"/>
                </a:solidFill>
                <a:latin typeface="+mn-lt"/>
              </a:rPr>
              <a:t>Extracts</a:t>
            </a:r>
            <a:r>
              <a:rPr lang="en-US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1" dirty="0">
                <a:solidFill>
                  <a:srgbClr val="FF9900"/>
                </a:solidFill>
                <a:latin typeface="+mn-lt"/>
              </a:rPr>
              <a:t>product details</a:t>
            </a:r>
            <a:r>
              <a:rPr lang="en-US" sz="20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like name, category, expiry, and freshness from images( Packed, Fruits &amp; Vegetables).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b="1" dirty="0">
                <a:solidFill>
                  <a:srgbClr val="FF9900"/>
                </a:solidFill>
                <a:latin typeface="+mn-lt"/>
              </a:rPr>
              <a:t>Ensures real-time product validation </a:t>
            </a:r>
            <a:r>
              <a:rPr lang="en-US" sz="2000" dirty="0">
                <a:solidFill>
                  <a:schemeClr val="bg1"/>
                </a:solidFill>
              </a:rPr>
              <a:t>with computer vision and NLP.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b="1" dirty="0">
                <a:solidFill>
                  <a:srgbClr val="FF9900"/>
                </a:solidFill>
                <a:latin typeface="+mn-lt"/>
              </a:rPr>
              <a:t>Enhances accuracy </a:t>
            </a:r>
            <a:r>
              <a:rPr lang="en-US" sz="2000" dirty="0">
                <a:solidFill>
                  <a:schemeClr val="bg1"/>
                </a:solidFill>
              </a:rPr>
              <a:t>in product quality analysis and shelf life prediction.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D1D5-27B0-25F6-BEFB-E079AAA80AB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29841" y="414193"/>
            <a:ext cx="7070400" cy="6123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DE14"/>
              </a:buClr>
              <a:buSzPts val="3400"/>
            </a:pPr>
            <a:r>
              <a:rPr lang="en-IN" sz="3100" b="1" dirty="0">
                <a:solidFill>
                  <a:srgbClr val="FFDE14"/>
                </a:solidFill>
                <a:latin typeface="+mn-lt"/>
                <a:ea typeface="Roboto"/>
                <a:cs typeface="Roboto"/>
                <a:sym typeface="Roboto"/>
              </a:rPr>
              <a:t>Technical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F648C1-10D2-829C-DB48-1E30A7BD0A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4" name="Picture 3" descr="A yellow bag with a blue letter&#10;&#10;Description automatically generated">
            <a:extLst>
              <a:ext uri="{FF2B5EF4-FFF2-40B4-BE49-F238E27FC236}">
                <a16:creationId xmlns:a16="http://schemas.microsoft.com/office/drawing/2014/main" id="{1B382DD1-5692-CC63-FDBA-EF95BDFF51D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78" y="275694"/>
            <a:ext cx="605503" cy="513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B1CA6A-3D56-1CEC-940D-5B7328053383}"/>
              </a:ext>
            </a:extLst>
          </p:cNvPr>
          <p:cNvSpPr txBox="1"/>
          <p:nvPr/>
        </p:nvSpPr>
        <p:spPr>
          <a:xfrm>
            <a:off x="577386" y="1115537"/>
            <a:ext cx="75753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b="1" dirty="0">
                <a:solidFill>
                  <a:srgbClr val="FF9900"/>
                </a:solidFill>
              </a:rPr>
              <a:t>Model Setup:</a:t>
            </a:r>
            <a:r>
              <a:rPr lang="en-US" sz="2400" dirty="0">
                <a:solidFill>
                  <a:srgbClr val="FF99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Utilized Qwen-2VL-2B for image-text analysis.</a:t>
            </a: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b="1" dirty="0">
                <a:solidFill>
                  <a:srgbClr val="FF9900"/>
                </a:solidFill>
              </a:rPr>
              <a:t>Data Extraction: </a:t>
            </a:r>
            <a:r>
              <a:rPr lang="en-US" sz="2400" dirty="0">
                <a:solidFill>
                  <a:schemeClr val="bg1"/>
                </a:solidFill>
              </a:rPr>
              <a:t>Extracted product details using NLP and computer vision.</a:t>
            </a: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b="1" dirty="0">
                <a:solidFill>
                  <a:srgbClr val="FF9900"/>
                </a:solidFill>
              </a:rPr>
              <a:t>Image Processing : </a:t>
            </a:r>
            <a:r>
              <a:rPr lang="en-US" sz="2400" dirty="0">
                <a:solidFill>
                  <a:schemeClr val="bg1"/>
                </a:solidFill>
              </a:rPr>
              <a:t>Processed images with PIL and OpenCV.</a:t>
            </a: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b="1" dirty="0">
                <a:solidFill>
                  <a:srgbClr val="FF9900"/>
                </a:solidFill>
              </a:rPr>
              <a:t>Automated Analysis :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Applied regex to extract structured data from output.</a:t>
            </a:r>
          </a:p>
          <a:p>
            <a:pPr marL="342900" indent="-3429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b="1" dirty="0">
                <a:solidFill>
                  <a:srgbClr val="FF9900"/>
                </a:solidFill>
              </a:rPr>
              <a:t>Data Storage : </a:t>
            </a:r>
            <a:r>
              <a:rPr lang="en-US" sz="2400" dirty="0">
                <a:solidFill>
                  <a:schemeClr val="bg1"/>
                </a:solidFill>
              </a:rPr>
              <a:t>Saved results to Excel using </a:t>
            </a:r>
            <a:r>
              <a:rPr lang="en-US" sz="2400" dirty="0" err="1">
                <a:solidFill>
                  <a:schemeClr val="bg1"/>
                </a:solidFill>
              </a:rPr>
              <a:t>openpyxl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24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045EF2-A93E-EE88-273C-A7C1A98506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D7C9B5-A868-135E-23FE-5B701DC8B0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39910" y="358851"/>
            <a:ext cx="5174813" cy="6123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DE14"/>
              </a:buClr>
              <a:buSzPts val="3400"/>
            </a:pPr>
            <a:r>
              <a:rPr lang="en-IN" sz="3100" b="1" dirty="0">
                <a:solidFill>
                  <a:srgbClr val="FFDE14"/>
                </a:solidFill>
                <a:latin typeface="+mn-lt"/>
                <a:ea typeface="Roboto"/>
                <a:cs typeface="Roboto"/>
                <a:sym typeface="Roboto"/>
              </a:rPr>
              <a:t>Why Hugging Face Model?</a:t>
            </a:r>
          </a:p>
        </p:txBody>
      </p:sp>
      <p:grpSp>
        <p:nvGrpSpPr>
          <p:cNvPr id="6" name="object 3">
            <a:extLst>
              <a:ext uri="{FF2B5EF4-FFF2-40B4-BE49-F238E27FC236}">
                <a16:creationId xmlns:a16="http://schemas.microsoft.com/office/drawing/2014/main" id="{0484381B-859D-B5A1-B92A-9635A2319AF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14732" y="967180"/>
            <a:ext cx="3199984" cy="2083611"/>
            <a:chOff x="10249845" y="2484073"/>
            <a:chExt cx="6600825" cy="4262755"/>
          </a:xfrm>
        </p:grpSpPr>
        <p:pic>
          <p:nvPicPr>
            <p:cNvPr id="7" name="object 4">
              <a:extLst>
                <a:ext uri="{FF2B5EF4-FFF2-40B4-BE49-F238E27FC236}">
                  <a16:creationId xmlns:a16="http://schemas.microsoft.com/office/drawing/2014/main" id="{BC9A90E8-F158-44AB-97D5-94AF447B60F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99374" y="2533604"/>
              <a:ext cx="6505590" cy="4163506"/>
            </a:xfrm>
            <a:prstGeom prst="rect">
              <a:avLst/>
            </a:prstGeom>
          </p:spPr>
        </p:pic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D5FA512B-AC0D-748B-549E-B315AAA434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287945" y="2522173"/>
              <a:ext cx="6524625" cy="4186554"/>
            </a:xfrm>
            <a:custGeom>
              <a:avLst/>
              <a:gdLst/>
              <a:ahLst/>
              <a:cxnLst/>
              <a:rect l="l" t="t" r="r" b="b"/>
              <a:pathLst>
                <a:path w="6524625" h="4186554">
                  <a:moveTo>
                    <a:pt x="0" y="0"/>
                  </a:moveTo>
                  <a:lnTo>
                    <a:pt x="0" y="4186237"/>
                  </a:lnTo>
                  <a:lnTo>
                    <a:pt x="6524609" y="4186237"/>
                  </a:lnTo>
                </a:path>
                <a:path w="6524625" h="4186554">
                  <a:moveTo>
                    <a:pt x="6524609" y="0"/>
                  </a:moveTo>
                  <a:lnTo>
                    <a:pt x="0" y="0"/>
                  </a:lnTo>
                </a:path>
              </a:pathLst>
            </a:custGeom>
            <a:ln w="762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2DB7912-A814-942F-6A21-26DF99C71D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 rot="19512329">
            <a:off x="336034" y="584114"/>
            <a:ext cx="1438476" cy="4096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E7C7AB-897D-0D0F-DD0E-E96C815109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69563" y="1214014"/>
            <a:ext cx="42363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bg1"/>
                </a:solidFill>
              </a:rPr>
              <a:t>Pre-trained Excellence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bg1"/>
                </a:solidFill>
              </a:rPr>
              <a:t>Multi-Modal Capability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bg1"/>
                </a:solidFill>
              </a:rPr>
              <a:t>Ease of Integration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bg1"/>
                </a:solidFill>
              </a:rPr>
              <a:t>Customizable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2400" b="1" dirty="0">
                <a:solidFill>
                  <a:schemeClr val="bg1"/>
                </a:solidFill>
              </a:rPr>
              <a:t>Community Support</a:t>
            </a:r>
            <a:endParaRPr lang="en-IN" sz="1200" dirty="0">
              <a:solidFill>
                <a:schemeClr val="bg1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9D18077-2352-EF82-1EA2-A75AD6349CB9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4249241916"/>
              </p:ext>
            </p:extLst>
          </p:nvPr>
        </p:nvGraphicFramePr>
        <p:xfrm>
          <a:off x="1502980" y="3351038"/>
          <a:ext cx="6138040" cy="1312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679">
                  <a:extLst>
                    <a:ext uri="{9D8B030D-6E8A-4147-A177-3AD203B41FA5}">
                      <a16:colId xmlns:a16="http://schemas.microsoft.com/office/drawing/2014/main" val="476388482"/>
                    </a:ext>
                  </a:extLst>
                </a:gridCol>
                <a:gridCol w="1227534">
                  <a:extLst>
                    <a:ext uri="{9D8B030D-6E8A-4147-A177-3AD203B41FA5}">
                      <a16:colId xmlns:a16="http://schemas.microsoft.com/office/drawing/2014/main" val="71551489"/>
                    </a:ext>
                  </a:extLst>
                </a:gridCol>
                <a:gridCol w="1143502">
                  <a:extLst>
                    <a:ext uri="{9D8B030D-6E8A-4147-A177-3AD203B41FA5}">
                      <a16:colId xmlns:a16="http://schemas.microsoft.com/office/drawing/2014/main" val="1759670234"/>
                    </a:ext>
                  </a:extLst>
                </a:gridCol>
                <a:gridCol w="1092046">
                  <a:extLst>
                    <a:ext uri="{9D8B030D-6E8A-4147-A177-3AD203B41FA5}">
                      <a16:colId xmlns:a16="http://schemas.microsoft.com/office/drawing/2014/main" val="384170906"/>
                    </a:ext>
                  </a:extLst>
                </a:gridCol>
                <a:gridCol w="1218279">
                  <a:extLst>
                    <a:ext uri="{9D8B030D-6E8A-4147-A177-3AD203B41FA5}">
                      <a16:colId xmlns:a16="http://schemas.microsoft.com/office/drawing/2014/main" val="2265642417"/>
                    </a:ext>
                  </a:extLst>
                </a:gridCol>
              </a:tblGrid>
              <a:tr h="13121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599"/>
                      </a:solidFill>
                      <a:prstDash val="solid"/>
                    </a:lnL>
                    <a:lnR w="38100">
                      <a:solidFill>
                        <a:srgbClr val="FFD599"/>
                      </a:solidFill>
                      <a:prstDash val="solid"/>
                    </a:lnR>
                    <a:lnT w="38100">
                      <a:solidFill>
                        <a:srgbClr val="FFD599"/>
                      </a:solidFill>
                      <a:prstDash val="solid"/>
                    </a:lnT>
                    <a:lnB w="38100">
                      <a:solidFill>
                        <a:srgbClr val="FFD59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599"/>
                      </a:solidFill>
                      <a:prstDash val="solid"/>
                    </a:lnL>
                    <a:lnR w="38100">
                      <a:solidFill>
                        <a:srgbClr val="FFD599"/>
                      </a:solidFill>
                      <a:prstDash val="solid"/>
                    </a:lnR>
                    <a:lnT w="38100">
                      <a:solidFill>
                        <a:srgbClr val="FFD599"/>
                      </a:solidFill>
                      <a:prstDash val="solid"/>
                    </a:lnT>
                    <a:lnB w="38100">
                      <a:solidFill>
                        <a:srgbClr val="FFD59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599"/>
                      </a:solidFill>
                      <a:prstDash val="solid"/>
                    </a:lnL>
                    <a:lnR w="38100">
                      <a:solidFill>
                        <a:srgbClr val="FFD599"/>
                      </a:solidFill>
                      <a:prstDash val="solid"/>
                    </a:lnR>
                    <a:lnT w="38100">
                      <a:solidFill>
                        <a:srgbClr val="FFD599"/>
                      </a:solidFill>
                      <a:prstDash val="solid"/>
                    </a:lnT>
                    <a:lnB w="38100">
                      <a:solidFill>
                        <a:srgbClr val="FFD59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599"/>
                      </a:solidFill>
                      <a:prstDash val="solid"/>
                    </a:lnL>
                    <a:lnR w="38100">
                      <a:solidFill>
                        <a:srgbClr val="FFD599"/>
                      </a:solidFill>
                      <a:prstDash val="solid"/>
                    </a:lnR>
                    <a:lnT w="38100">
                      <a:solidFill>
                        <a:srgbClr val="FFD599"/>
                      </a:solidFill>
                      <a:prstDash val="solid"/>
                    </a:lnT>
                    <a:lnB w="38100">
                      <a:solidFill>
                        <a:srgbClr val="FFD59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D599"/>
                      </a:solidFill>
                      <a:prstDash val="solid"/>
                    </a:lnL>
                    <a:lnR w="38100">
                      <a:solidFill>
                        <a:srgbClr val="FFD599"/>
                      </a:solidFill>
                      <a:prstDash val="solid"/>
                    </a:lnR>
                    <a:lnT w="38100">
                      <a:solidFill>
                        <a:srgbClr val="FFD599"/>
                      </a:solidFill>
                      <a:prstDash val="solid"/>
                    </a:lnT>
                    <a:lnB w="38100">
                      <a:solidFill>
                        <a:srgbClr val="FFD599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008978"/>
                  </a:ext>
                </a:extLst>
              </a:tr>
            </a:tbl>
          </a:graphicData>
        </a:graphic>
      </p:graphicFrame>
      <p:pic>
        <p:nvPicPr>
          <p:cNvPr id="18" name="Picture 17" descr="A yellow bag with a blue letter&#10;&#10;Description automatically generated">
            <a:extLst>
              <a:ext uri="{FF2B5EF4-FFF2-40B4-BE49-F238E27FC236}">
                <a16:creationId xmlns:a16="http://schemas.microsoft.com/office/drawing/2014/main" id="{43D44BC9-9136-20A3-0A3C-55CF27F6032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8178" y="275694"/>
            <a:ext cx="605503" cy="513236"/>
          </a:xfrm>
          <a:prstGeom prst="rect">
            <a:avLst/>
          </a:prstGeom>
        </p:spPr>
      </p:pic>
      <p:pic>
        <p:nvPicPr>
          <p:cNvPr id="20" name="Picture 19" descr="A box of cereal with a white plate of chocolate and yellow text&#10;&#10;Description automatically generated">
            <a:extLst>
              <a:ext uri="{FF2B5EF4-FFF2-40B4-BE49-F238E27FC236}">
                <a16:creationId xmlns:a16="http://schemas.microsoft.com/office/drawing/2014/main" id="{E5711F72-7DDC-341E-F1F9-E3411792AE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980" y="3375100"/>
            <a:ext cx="1429406" cy="1288116"/>
          </a:xfrm>
          <a:prstGeom prst="rect">
            <a:avLst/>
          </a:prstGeom>
        </p:spPr>
      </p:pic>
      <p:pic>
        <p:nvPicPr>
          <p:cNvPr id="24" name="Picture 23" descr="A bag of food on a shelf&#10;&#10;Description automatically generated">
            <a:extLst>
              <a:ext uri="{FF2B5EF4-FFF2-40B4-BE49-F238E27FC236}">
                <a16:creationId xmlns:a16="http://schemas.microsoft.com/office/drawing/2014/main" id="{14CC8E5F-D070-3481-C7F8-A6F3939D23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5568" y="3375100"/>
            <a:ext cx="1206529" cy="1288116"/>
          </a:xfrm>
          <a:prstGeom prst="rect">
            <a:avLst/>
          </a:prstGeom>
        </p:spPr>
      </p:pic>
      <p:pic>
        <p:nvPicPr>
          <p:cNvPr id="26" name="Picture 25" descr="A bag of food on a shelf&#10;&#10;Description automatically generated">
            <a:extLst>
              <a:ext uri="{FF2B5EF4-FFF2-40B4-BE49-F238E27FC236}">
                <a16:creationId xmlns:a16="http://schemas.microsoft.com/office/drawing/2014/main" id="{5117111D-F1CB-6F75-2F9D-0AC5082BFE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3311" y="3375100"/>
            <a:ext cx="1206529" cy="1288116"/>
          </a:xfrm>
          <a:prstGeom prst="rect">
            <a:avLst/>
          </a:prstGeom>
        </p:spPr>
      </p:pic>
      <p:pic>
        <p:nvPicPr>
          <p:cNvPr id="28" name="Picture 27" descr="A group of green vegetables&#10;&#10;Description automatically generated">
            <a:extLst>
              <a:ext uri="{FF2B5EF4-FFF2-40B4-BE49-F238E27FC236}">
                <a16:creationId xmlns:a16="http://schemas.microsoft.com/office/drawing/2014/main" id="{EE7A7B64-4279-557F-AA8F-676105B6DE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9839" y="3375100"/>
            <a:ext cx="1021982" cy="1288116"/>
          </a:xfrm>
          <a:prstGeom prst="rect">
            <a:avLst/>
          </a:prstGeom>
        </p:spPr>
      </p:pic>
      <p:pic>
        <p:nvPicPr>
          <p:cNvPr id="30" name="Picture 29" descr="A pile of apples on a table&#10;&#10;Description automatically generated">
            <a:extLst>
              <a:ext uri="{FF2B5EF4-FFF2-40B4-BE49-F238E27FC236}">
                <a16:creationId xmlns:a16="http://schemas.microsoft.com/office/drawing/2014/main" id="{FA3FB1AE-44C0-9C9F-2BFC-1459CE4E9A1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6082" y="3375100"/>
            <a:ext cx="1206529" cy="127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5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1A7C1-1BE9-1862-2CAF-EF742BEF89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2" name="Picture 11" descr="A yellow smiley face with black text&#10;&#10;Description automatically generated">
            <a:extLst>
              <a:ext uri="{FF2B5EF4-FFF2-40B4-BE49-F238E27FC236}">
                <a16:creationId xmlns:a16="http://schemas.microsoft.com/office/drawing/2014/main" id="{1B6C2EBD-D6F5-F628-FE50-8B3FF4F081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08" y="694399"/>
            <a:ext cx="2004090" cy="8352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E8E3E-B33A-F5CF-7452-53DE6842699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83066" y="3042168"/>
            <a:ext cx="3475112" cy="6123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DE14"/>
              </a:buClr>
              <a:buSzPts val="3400"/>
            </a:pPr>
            <a:r>
              <a:rPr lang="en-IN" sz="2600" b="1" dirty="0">
                <a:solidFill>
                  <a:srgbClr val="FFDE14"/>
                </a:solidFill>
                <a:latin typeface="+mn-lt"/>
                <a:ea typeface="Roboto"/>
                <a:cs typeface="Roboto"/>
                <a:sym typeface="Roboto"/>
              </a:rPr>
              <a:t>Data Preprocessing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C5BDFE-49E8-D7C0-EACC-166A9439EF6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23917" y="456999"/>
            <a:ext cx="3475112" cy="513236"/>
          </a:xfrm>
          <a:prstGeom prst="rect">
            <a:avLst/>
          </a:prstGeom>
        </p:spPr>
        <p:txBody>
          <a:bodyPr>
            <a:normAutofit fontScale="8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DE14"/>
              </a:buClr>
              <a:buSzPts val="3400"/>
            </a:pPr>
            <a:r>
              <a:rPr lang="en-IN" sz="3100" b="1" dirty="0">
                <a:solidFill>
                  <a:srgbClr val="FFDE14"/>
                </a:solidFill>
                <a:latin typeface="+mn-lt"/>
                <a:ea typeface="Roboto"/>
                <a:cs typeface="Roboto"/>
                <a:sym typeface="Roboto"/>
              </a:rPr>
              <a:t>Why Qwen-2VL-2B?</a:t>
            </a:r>
          </a:p>
        </p:txBody>
      </p:sp>
      <p:pic>
        <p:nvPicPr>
          <p:cNvPr id="3" name="Picture 2" descr="A yellow bag with a blue letter&#10;&#10;Description automatically generated">
            <a:extLst>
              <a:ext uri="{FF2B5EF4-FFF2-40B4-BE49-F238E27FC236}">
                <a16:creationId xmlns:a16="http://schemas.microsoft.com/office/drawing/2014/main" id="{571E4DA5-7B6A-25FB-AD34-8585A8258AC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8" y="275694"/>
            <a:ext cx="605503" cy="513236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6B1853A-0C2E-AD29-5D08-4F950D2F72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208" y="1862240"/>
            <a:ext cx="2137978" cy="995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09487-C2D9-096F-D5BD-1E9827BF0A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08" y="3189868"/>
            <a:ext cx="4165679" cy="379374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08A385D2-AAE1-2799-DEE6-DA56EBBE97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3073" y="532311"/>
            <a:ext cx="2218950" cy="2436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55D78F-9D4B-E588-94D8-A1DD3075FD5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609" y="931445"/>
            <a:ext cx="3727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</a:buBlip>
            </a:pPr>
            <a:r>
              <a:rPr lang="en-US" sz="1800" b="1" dirty="0">
                <a:solidFill>
                  <a:schemeClr val="bg1"/>
                </a:solidFill>
              </a:rPr>
              <a:t>Vision-Language Alignment</a:t>
            </a:r>
          </a:p>
          <a:p>
            <a:pPr marL="342900" indent="-342900"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</a:buBlip>
            </a:pPr>
            <a:r>
              <a:rPr lang="en-US" sz="1800" b="1" dirty="0">
                <a:solidFill>
                  <a:schemeClr val="bg1"/>
                </a:solidFill>
              </a:rPr>
              <a:t>High Accuracy</a:t>
            </a:r>
          </a:p>
          <a:p>
            <a:pPr marL="342900" indent="-342900"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</a:buBlip>
            </a:pPr>
            <a:r>
              <a:rPr lang="en-US" sz="1800" b="1" dirty="0">
                <a:solidFill>
                  <a:schemeClr val="bg1"/>
                </a:solidFill>
              </a:rPr>
              <a:t>Open-Source</a:t>
            </a:r>
          </a:p>
          <a:p>
            <a:pPr marL="342900" indent="-342900"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</a:buBlip>
            </a:pPr>
            <a:r>
              <a:rPr lang="en-US" sz="1800" b="1" dirty="0">
                <a:solidFill>
                  <a:schemeClr val="bg1"/>
                </a:solidFill>
              </a:rPr>
              <a:t>Optimized For Real-World</a:t>
            </a:r>
          </a:p>
          <a:p>
            <a:pPr marL="342900" indent="-342900">
              <a:buBlip>
                <a:blip r:embed="rId7"/>
              </a:buBlip>
            </a:pPr>
            <a:r>
              <a:rPr lang="en-US" sz="1800" b="1" dirty="0">
                <a:solidFill>
                  <a:schemeClr val="bg1"/>
                </a:solidFill>
              </a:rPr>
              <a:t>Pre-Trained on VQA &amp; OCR Dataset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Base Model:</a:t>
            </a:r>
            <a:r>
              <a:rPr lang="en-IN" sz="1800" b="1" spc="-185" dirty="0">
                <a:solidFill>
                  <a:srgbClr val="FF9900"/>
                </a:solidFill>
                <a:latin typeface="Trebuchet MS"/>
                <a:cs typeface="Trebuchet MS"/>
              </a:rPr>
              <a:t> Qwen2VL-</a:t>
            </a:r>
            <a:r>
              <a:rPr lang="en-IN" sz="1800" b="1" spc="-40" dirty="0">
                <a:solidFill>
                  <a:srgbClr val="FF9900"/>
                </a:solidFill>
                <a:latin typeface="Trebuchet MS"/>
                <a:cs typeface="Trebuchet MS"/>
              </a:rPr>
              <a:t>2B-</a:t>
            </a:r>
            <a:r>
              <a:rPr lang="en-IN" sz="1800" b="1" spc="-60" dirty="0">
                <a:solidFill>
                  <a:srgbClr val="FF9900"/>
                </a:solidFill>
                <a:latin typeface="Trebuchet MS"/>
                <a:cs typeface="Trebuchet MS"/>
              </a:rPr>
              <a:t>Instruct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964D4-5F96-537C-BBB5-2766E1078B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69609" y="3486172"/>
            <a:ext cx="399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</a:buBlip>
            </a:pPr>
            <a:r>
              <a:rPr lang="en-US" sz="1800" b="1" dirty="0">
                <a:solidFill>
                  <a:schemeClr val="bg1"/>
                </a:solidFill>
              </a:rPr>
              <a:t>Image and Text Normalization</a:t>
            </a:r>
          </a:p>
          <a:p>
            <a:pPr marL="342900" indent="-342900"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</a:buBlip>
            </a:pPr>
            <a:r>
              <a:rPr lang="en-US" sz="1800" b="1" dirty="0">
                <a:solidFill>
                  <a:schemeClr val="bg1"/>
                </a:solidFill>
              </a:rPr>
              <a:t>Data Augmentation for Robustness</a:t>
            </a:r>
          </a:p>
          <a:p>
            <a:pPr marL="342900" indent="-342900">
              <a:buBlip>
                <a:blip r:embed="rId7">
                  <a:extLst>
                    <a:ext uri="{837473B0-CC2E-450A-ABE3-18F120FF3D39}">
                      <a1611:picAttrSrcUrl xmlns:a1611="http://schemas.microsoft.com/office/drawing/2016/11/main" r:id="rId8"/>
                    </a:ext>
                  </a:extLst>
                </a:blip>
              </a:buBlip>
            </a:pPr>
            <a:r>
              <a:rPr lang="en-US" sz="1800" b="1" dirty="0">
                <a:solidFill>
                  <a:schemeClr val="bg1"/>
                </a:solidFill>
              </a:rPr>
              <a:t>Structured Output Preparation</a:t>
            </a:r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68BA5B90-2C3D-18E0-27C4-FB040D5335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208" y="3696575"/>
            <a:ext cx="3793400" cy="9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DBF8F-BDD5-02A0-92E5-624603FEC1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AA4623-4055-4803-8901-947D2E5E6DD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09427" y="414193"/>
            <a:ext cx="3426849" cy="6123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DE14"/>
              </a:buClr>
              <a:buSzPts val="3400"/>
            </a:pPr>
            <a:r>
              <a:rPr lang="en-IN" sz="3100" b="1" dirty="0">
                <a:solidFill>
                  <a:srgbClr val="FFDE14"/>
                </a:solidFill>
                <a:latin typeface="+mn-lt"/>
                <a:ea typeface="Roboto"/>
                <a:cs typeface="Roboto"/>
                <a:sym typeface="Roboto"/>
              </a:rPr>
              <a:t>Implementation</a:t>
            </a:r>
          </a:p>
        </p:txBody>
      </p:sp>
      <p:pic>
        <p:nvPicPr>
          <p:cNvPr id="25" name="Picture 2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7AE815A-B50D-52AB-CFBF-1825AD46C9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03" y="3757377"/>
            <a:ext cx="6070705" cy="971930"/>
          </a:xfrm>
          <a:prstGeom prst="rect">
            <a:avLst/>
          </a:prstGeom>
        </p:spPr>
      </p:pic>
      <p:pic>
        <p:nvPicPr>
          <p:cNvPr id="4" name="Picture 3" descr="A yellow bag with a blue letter&#10;&#10;Description automatically generated">
            <a:extLst>
              <a:ext uri="{FF2B5EF4-FFF2-40B4-BE49-F238E27FC236}">
                <a16:creationId xmlns:a16="http://schemas.microsoft.com/office/drawing/2014/main" id="{80696132-C0AA-3980-787F-77832477BB7A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178" y="275694"/>
            <a:ext cx="605503" cy="513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ADF3A0-7A20-1040-916C-5D74A55A6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0878" y="1010376"/>
            <a:ext cx="3727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1800" b="1" dirty="0">
                <a:solidFill>
                  <a:srgbClr val="FF9900"/>
                </a:solidFill>
              </a:rPr>
              <a:t>Qwen-2VL-2B</a:t>
            </a:r>
            <a:r>
              <a:rPr lang="en-US" sz="1800" b="1" dirty="0">
                <a:solidFill>
                  <a:schemeClr val="bg1"/>
                </a:solidFill>
              </a:rPr>
              <a:t> for analysis.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1800" b="1" dirty="0">
                <a:solidFill>
                  <a:schemeClr val="bg1"/>
                </a:solidFill>
              </a:rPr>
              <a:t>Image processing with </a:t>
            </a:r>
            <a:r>
              <a:rPr lang="en-US" sz="1800" b="1" dirty="0">
                <a:solidFill>
                  <a:srgbClr val="FF9900"/>
                </a:solidFill>
              </a:rPr>
              <a:t>PIL/OpenCV</a:t>
            </a:r>
            <a:r>
              <a:rPr lang="en-US" sz="18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1800" b="1" dirty="0">
                <a:solidFill>
                  <a:srgbClr val="FF9900"/>
                </a:solidFill>
              </a:rPr>
              <a:t>NLP</a:t>
            </a:r>
            <a:r>
              <a:rPr lang="en-US" sz="1800" b="1" dirty="0">
                <a:solidFill>
                  <a:schemeClr val="bg1"/>
                </a:solidFill>
              </a:rPr>
              <a:t> for product details.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1800" b="1" dirty="0">
                <a:solidFill>
                  <a:schemeClr val="bg1"/>
                </a:solidFill>
              </a:rPr>
              <a:t>Results stored in </a:t>
            </a:r>
            <a:r>
              <a:rPr lang="en-US" sz="1800" b="1" dirty="0">
                <a:solidFill>
                  <a:srgbClr val="FF9900"/>
                </a:solidFill>
              </a:rPr>
              <a:t>Excel</a:t>
            </a:r>
            <a:r>
              <a:rPr lang="en-US" sz="1800" b="1" dirty="0">
                <a:solidFill>
                  <a:schemeClr val="bg1"/>
                </a:solidFill>
              </a:rPr>
              <a:t>.</a:t>
            </a:r>
            <a:endParaRPr lang="en-IN" sz="18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03147B9-BA67-9C19-1558-4EA5D017856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34664" y="482780"/>
            <a:ext cx="3426849" cy="6123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DE14"/>
              </a:buClr>
              <a:buSzPts val="3400"/>
            </a:pPr>
            <a:r>
              <a:rPr lang="en-IN" sz="3100" b="1" dirty="0">
                <a:solidFill>
                  <a:srgbClr val="FFDE14"/>
                </a:solidFill>
                <a:latin typeface="+mn-lt"/>
                <a:ea typeface="Roboto"/>
                <a:cs typeface="Roboto"/>
                <a:sym typeface="Roboto"/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208AAC-0930-1E5E-8128-90AA35E11D9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97119" y="1010376"/>
            <a:ext cx="4266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1800" b="1" dirty="0">
                <a:solidFill>
                  <a:schemeClr val="bg1"/>
                </a:solidFill>
              </a:rPr>
              <a:t>Accurate </a:t>
            </a:r>
            <a:r>
              <a:rPr lang="en-US" sz="1800" b="1" dirty="0">
                <a:solidFill>
                  <a:srgbClr val="FF9900"/>
                </a:solidFill>
              </a:rPr>
              <a:t>product extraction</a:t>
            </a:r>
            <a:r>
              <a:rPr lang="en-US" sz="18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1800" b="1" dirty="0">
                <a:solidFill>
                  <a:srgbClr val="FF9900"/>
                </a:solidFill>
              </a:rPr>
              <a:t>Automated</a:t>
            </a:r>
            <a:r>
              <a:rPr lang="en-US" sz="1800" b="1" dirty="0">
                <a:solidFill>
                  <a:schemeClr val="bg1"/>
                </a:solidFill>
              </a:rPr>
              <a:t> grocery </a:t>
            </a:r>
            <a:r>
              <a:rPr lang="en-US" sz="1800" b="1" dirty="0">
                <a:solidFill>
                  <a:srgbClr val="FF9900"/>
                </a:solidFill>
              </a:rPr>
              <a:t>quality control</a:t>
            </a:r>
            <a:r>
              <a:rPr lang="en-US" sz="1800" b="1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Blip>
                <a:blip r:embed="rId4">
                  <a:extLst>
                    <a:ext uri="{837473B0-CC2E-450A-ABE3-18F120FF3D39}">
                      <a1611:picAttrSrcUrl xmlns:a1611="http://schemas.microsoft.com/office/drawing/2016/11/main" r:id="rId5"/>
                    </a:ext>
                  </a:extLst>
                </a:blip>
              </a:buBlip>
            </a:pPr>
            <a:r>
              <a:rPr lang="en-US" sz="1800" b="1" dirty="0">
                <a:solidFill>
                  <a:srgbClr val="FF9900"/>
                </a:solidFill>
              </a:rPr>
              <a:t>Real-time</a:t>
            </a:r>
            <a:r>
              <a:rPr lang="en-US" sz="1800" b="1" dirty="0">
                <a:solidFill>
                  <a:schemeClr val="bg1"/>
                </a:solidFill>
              </a:rPr>
              <a:t> structured analysis.</a:t>
            </a:r>
            <a:endParaRPr lang="en-IN" sz="1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426ED4-4296-120B-B548-53EE17A976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27" y="2858072"/>
            <a:ext cx="7592485" cy="695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9FFBBF-1FE3-B2F8-3553-05B3A00516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7192" y="4048535"/>
            <a:ext cx="1518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solidFill>
                  <a:srgbClr val="FF9900"/>
                </a:solidFill>
                <a:latin typeface="Arimo"/>
              </a:rPr>
              <a:t>For Packed Items:</a:t>
            </a:r>
            <a:endParaRPr lang="en-IN" sz="1400" b="1" i="1" spc="-10" dirty="0">
              <a:solidFill>
                <a:srgbClr val="FFFFFF"/>
              </a:solidFill>
              <a:latin typeface="Arimo"/>
              <a:ea typeface="+mj-ea"/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62F39-1A80-49EE-8FBB-24D35B99657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97119" y="2403439"/>
            <a:ext cx="1978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i="1" dirty="0">
                <a:solidFill>
                  <a:srgbClr val="FF9900"/>
                </a:solidFill>
                <a:latin typeface="Arimo"/>
              </a:rPr>
              <a:t>For Fruits/Vegetables:</a:t>
            </a:r>
            <a:endParaRPr lang="en-IN" sz="1400" b="1" i="1" spc="-10" dirty="0">
              <a:solidFill>
                <a:srgbClr val="FFFFFF"/>
              </a:solidFill>
              <a:latin typeface="Arimo"/>
              <a:ea typeface="+mj-ea"/>
            </a:endParaRPr>
          </a:p>
          <a:p>
            <a:endParaRPr lang="en-IN" dirty="0"/>
          </a:p>
        </p:txBody>
      </p:sp>
      <p:pic>
        <p:nvPicPr>
          <p:cNvPr id="21" name="Graphic 20" descr="Arrow: Rotate right with solid fill">
            <a:extLst>
              <a:ext uri="{FF2B5EF4-FFF2-40B4-BE49-F238E27FC236}">
                <a16:creationId xmlns:a16="http://schemas.microsoft.com/office/drawing/2014/main" id="{073F71D5-3787-459E-8E05-C1ABDC610A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8528" y="2114550"/>
            <a:ext cx="914400" cy="914400"/>
          </a:xfrm>
          <a:prstGeom prst="rect">
            <a:avLst/>
          </a:prstGeom>
        </p:spPr>
      </p:pic>
      <p:pic>
        <p:nvPicPr>
          <p:cNvPr id="23" name="Graphic 22" descr="Arrow: Slight curve with solid fill">
            <a:extLst>
              <a:ext uri="{FF2B5EF4-FFF2-40B4-BE49-F238E27FC236}">
                <a16:creationId xmlns:a16="http://schemas.microsoft.com/office/drawing/2014/main" id="{7437B4BC-A667-39CF-9C94-7EEB8AF10BB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4781" y="39238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93ED1-936F-8BBD-8911-18B761A05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A9026DF-6EF8-FE4C-D23E-82DCC1FB601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900312" y="482780"/>
            <a:ext cx="2978152" cy="6123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DE14"/>
              </a:buClr>
              <a:buSzPts val="3400"/>
            </a:pPr>
            <a:r>
              <a:rPr lang="en-IN" sz="3100" b="1" dirty="0">
                <a:solidFill>
                  <a:srgbClr val="FFDE14"/>
                </a:solidFill>
                <a:latin typeface="+mn-lt"/>
                <a:ea typeface="Roboto"/>
                <a:cs typeface="Roboto"/>
                <a:sym typeface="Roboto"/>
              </a:rPr>
              <a:t>Future Scope</a:t>
            </a:r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94889CF9-7295-C4B2-24CE-F5A29E714F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191417" y="1529526"/>
            <a:ext cx="4909854" cy="1871114"/>
            <a:chOff x="8510778" y="3531371"/>
            <a:chExt cx="9467850" cy="3439795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1033A92A-A63B-A412-EB6E-EBEB14E6501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0778" y="4837571"/>
              <a:ext cx="9467849" cy="2133599"/>
            </a:xfrm>
            <a:prstGeom prst="rect">
              <a:avLst/>
            </a:prstGeom>
          </p:spPr>
        </p:pic>
        <p:pic>
          <p:nvPicPr>
            <p:cNvPr id="6" name="object 9">
              <a:extLst>
                <a:ext uri="{FF2B5EF4-FFF2-40B4-BE49-F238E27FC236}">
                  <a16:creationId xmlns:a16="http://schemas.microsoft.com/office/drawing/2014/main" id="{3673947F-D983-8442-887D-2943EFE9C3BE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77825" y="3531371"/>
              <a:ext cx="5349857" cy="3378199"/>
            </a:xfrm>
            <a:prstGeom prst="rect">
              <a:avLst/>
            </a:prstGeom>
          </p:spPr>
        </p:pic>
      </p:grpSp>
      <p:pic>
        <p:nvPicPr>
          <p:cNvPr id="7" name="Picture 6" descr="A yellow bag with a blue letter&#10;&#10;Description automatically generated">
            <a:extLst>
              <a:ext uri="{FF2B5EF4-FFF2-40B4-BE49-F238E27FC236}">
                <a16:creationId xmlns:a16="http://schemas.microsoft.com/office/drawing/2014/main" id="{F972B1AB-82F5-DCA9-8D0D-A9B1D28E92E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78" y="275694"/>
            <a:ext cx="605503" cy="5132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9734C5-49FF-55DD-D044-1EA717F534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4772" y="482780"/>
            <a:ext cx="2978152" cy="612300"/>
          </a:xfrm>
          <a:prstGeom prst="rect">
            <a:avLst/>
          </a:prstGeom>
        </p:spPr>
        <p:txBody>
          <a:bodyPr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FFDE14"/>
              </a:buClr>
              <a:buSzPts val="3400"/>
            </a:pPr>
            <a:r>
              <a:rPr lang="en-IN" sz="3100" b="1" dirty="0">
                <a:solidFill>
                  <a:srgbClr val="FFDE14"/>
                </a:solidFill>
                <a:latin typeface="+mn-lt"/>
                <a:ea typeface="Roboto"/>
                <a:cs typeface="Roboto"/>
                <a:sym typeface="Roboto"/>
              </a:rPr>
              <a:t>References</a:t>
            </a:r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63BEE5F6-157D-1AAF-ED78-95C20ADDA88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010121" y="3069072"/>
            <a:ext cx="173668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IN" spc="-95" dirty="0">
                <a:solidFill>
                  <a:srgbClr val="FFFFFF"/>
                </a:solidFill>
                <a:latin typeface="Trebuchet MS"/>
              </a:rPr>
              <a:t>Higher Accuracy</a:t>
            </a:r>
            <a:endParaRPr spc="-95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75B0B6B3-5FF4-ABB0-390A-86E9B5E0238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19168" y="3400642"/>
            <a:ext cx="173668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IN" spc="-95" dirty="0">
                <a:solidFill>
                  <a:srgbClr val="FFFFFF"/>
                </a:solidFill>
                <a:latin typeface="Trebuchet MS"/>
              </a:rPr>
              <a:t>Multilingual Support</a:t>
            </a:r>
            <a:endParaRPr spc="-95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3" name="object 15">
            <a:extLst>
              <a:ext uri="{FF2B5EF4-FFF2-40B4-BE49-F238E27FC236}">
                <a16:creationId xmlns:a16="http://schemas.microsoft.com/office/drawing/2014/main" id="{9B29F4A5-7056-3F6F-32A8-BE4D4E6C33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39404" y="1524592"/>
            <a:ext cx="1943663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IN" spc="-95" dirty="0">
                <a:solidFill>
                  <a:srgbClr val="FFFFFF"/>
                </a:solidFill>
                <a:latin typeface="Trebuchet MS"/>
              </a:rPr>
              <a:t>Product Description Generation</a:t>
            </a:r>
            <a:endParaRPr spc="-95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C957FFD9-40E7-ABCC-7CE2-8EA3D51D572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91333" y="2317263"/>
            <a:ext cx="173668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spc="-95" dirty="0">
                <a:solidFill>
                  <a:srgbClr val="FFFFFF"/>
                </a:solidFill>
                <a:latin typeface="Trebuchet MS"/>
              </a:rPr>
              <a:t>Visual Search</a:t>
            </a:r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8E401474-A2C7-A7D9-7B38-38A3B6D4188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29331" y="3058241"/>
            <a:ext cx="1736687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IN" spc="-95" dirty="0">
                <a:solidFill>
                  <a:srgbClr val="FFFFFF"/>
                </a:solidFill>
                <a:latin typeface="Trebuchet MS"/>
              </a:rPr>
              <a:t>Enhanced </a:t>
            </a:r>
          </a:p>
          <a:p>
            <a:pPr marL="12700" algn="ctr">
              <a:spcBef>
                <a:spcPts val="100"/>
              </a:spcBef>
            </a:pPr>
            <a:r>
              <a:rPr lang="en-IN" spc="-95" dirty="0">
                <a:solidFill>
                  <a:srgbClr val="FFFFFF"/>
                </a:solidFill>
                <a:latin typeface="Trebuchet MS"/>
              </a:rPr>
              <a:t>Real-Time Analysis</a:t>
            </a: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C0C60F51-6B46-9AD9-25AB-402B1137D2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34752" y="1552047"/>
            <a:ext cx="1051303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IN" spc="-95" dirty="0">
                <a:solidFill>
                  <a:srgbClr val="FFFFFF"/>
                </a:solidFill>
                <a:latin typeface="Trebuchet MS"/>
              </a:rPr>
              <a:t>Industry </a:t>
            </a:r>
          </a:p>
          <a:p>
            <a:pPr marL="12700" algn="ctr">
              <a:spcBef>
                <a:spcPts val="100"/>
              </a:spcBef>
            </a:pPr>
            <a:r>
              <a:rPr lang="en-IN" spc="-95" dirty="0">
                <a:solidFill>
                  <a:srgbClr val="FFFFFF"/>
                </a:solidFill>
                <a:latin typeface="Trebuchet MS"/>
              </a:rPr>
              <a:t>Expansion</a:t>
            </a:r>
            <a:endParaRPr spc="-95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34CE2FC7-20CD-252F-7B0E-0FBC580A377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828216" y="2246445"/>
            <a:ext cx="1145699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95" dirty="0">
                <a:solidFill>
                  <a:srgbClr val="FFFFFF"/>
                </a:solidFill>
                <a:latin typeface="Trebuchet MS"/>
                <a:cs typeface="Trebuchet MS"/>
              </a:rPr>
              <a:t>AI-Powered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95" dirty="0">
                <a:solidFill>
                  <a:srgbClr val="FFFFFF"/>
                </a:solidFill>
                <a:latin typeface="Trebuchet MS"/>
                <a:cs typeface="Trebuchet MS"/>
              </a:rPr>
              <a:t>Automation</a:t>
            </a:r>
            <a:endParaRPr dirty="0">
              <a:latin typeface="Trebuchet MS"/>
              <a:cs typeface="Trebuchet MS"/>
            </a:endParaRP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5489872-FB84-6F02-2083-F7596A52BCE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19168" y="1215266"/>
            <a:ext cx="173668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IN" spc="-95" dirty="0">
                <a:solidFill>
                  <a:srgbClr val="FFFFFF"/>
                </a:solidFill>
                <a:latin typeface="Trebuchet MS"/>
              </a:rPr>
              <a:t>Faster Processing</a:t>
            </a:r>
            <a:endParaRPr spc="-95" dirty="0">
              <a:solidFill>
                <a:srgbClr val="FFFFFF"/>
              </a:solidFill>
              <a:latin typeface="Trebuchet M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63B66F-F31D-C28D-3BA5-761602144F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82893" y="1008993"/>
            <a:ext cx="344643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1800" b="1" dirty="0">
                <a:solidFill>
                  <a:srgbClr val="FF9900"/>
                </a:solidFill>
              </a:rPr>
              <a:t>Our Model on: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Google Collaboratory : </a:t>
            </a:r>
            <a:r>
              <a:rPr lang="en-US" sz="1200" b="1" dirty="0">
                <a:solidFill>
                  <a:schemeClr val="bg1"/>
                </a:solidFill>
                <a:hlinkClick r:id="rId7"/>
              </a:rPr>
              <a:t>Link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en-US" sz="1200" b="1" dirty="0">
              <a:solidFill>
                <a:schemeClr val="bg1"/>
              </a:solidFill>
            </a:endParaRPr>
          </a:p>
          <a:p>
            <a:pPr marL="342900" indent="-34290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1800" b="1" dirty="0">
                <a:solidFill>
                  <a:srgbClr val="FF9900"/>
                </a:solidFill>
              </a:rPr>
              <a:t>Open Source on: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Hugging Face: </a:t>
            </a:r>
            <a:r>
              <a:rPr lang="en-US" sz="1200" b="1" dirty="0">
                <a:solidFill>
                  <a:schemeClr val="bg1"/>
                </a:solidFill>
                <a:hlinkClick r:id="rId8"/>
              </a:rPr>
              <a:t>Model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en-US" sz="1200" b="1" dirty="0">
              <a:solidFill>
                <a:schemeClr val="bg1"/>
              </a:solidFill>
            </a:endParaRPr>
          </a:p>
          <a:p>
            <a:pPr marL="342900" indent="-342900">
              <a:buBlip>
                <a:blip r:embed="rId5">
                  <a:extLst>
                    <a:ext uri="{837473B0-CC2E-450A-ABE3-18F120FF3D39}">
                      <a1611:picAttrSrcUrl xmlns:a1611="http://schemas.microsoft.com/office/drawing/2016/11/main" r:id="rId6"/>
                    </a:ext>
                  </a:extLst>
                </a:blip>
              </a:buBlip>
            </a:pPr>
            <a:r>
              <a:rPr lang="en-US" sz="1800" b="1" dirty="0">
                <a:solidFill>
                  <a:srgbClr val="FF9900"/>
                </a:solidFill>
              </a:rPr>
              <a:t>Project uploaded also on:</a:t>
            </a:r>
          </a:p>
          <a:p>
            <a:r>
              <a:rPr lang="en-US" sz="1200" b="1" dirty="0" err="1">
                <a:solidFill>
                  <a:schemeClr val="bg1"/>
                </a:solidFill>
              </a:rPr>
              <a:t>Github</a:t>
            </a:r>
            <a:r>
              <a:rPr lang="en-US" sz="1200" b="1" dirty="0">
                <a:solidFill>
                  <a:schemeClr val="bg1"/>
                </a:solidFill>
              </a:rPr>
              <a:t>: </a:t>
            </a:r>
            <a:r>
              <a:rPr lang="en-US" sz="1200" b="1" dirty="0">
                <a:solidFill>
                  <a:schemeClr val="bg1"/>
                </a:solidFill>
                <a:hlinkClick r:id="rId9"/>
              </a:rPr>
              <a:t>Repository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485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459DDF-A663-7FEB-A565-4D928B08A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CE7CC-6381-11FE-C714-DC6DDF800AA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01310" y="2718894"/>
            <a:ext cx="3941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>
                <a:solidFill>
                  <a:srgbClr val="FF9900"/>
                </a:solidFill>
                <a:latin typeface="Arimo"/>
              </a:rPr>
              <a:t>Thank You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330</Words>
  <Application>Microsoft Office PowerPoint</Application>
  <PresentationFormat>On-screen Show (16:9)</PresentationFormat>
  <Paragraphs>82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Arimo</vt:lpstr>
      <vt:lpstr>Roboto</vt:lpstr>
      <vt:lpstr>Times New Roman</vt:lpstr>
      <vt:lpstr>Arial</vt:lpstr>
      <vt:lpstr>Trebuchet MS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Yatish Kumar Verma</dc:creator>
  <cp:lastModifiedBy>Pranav Mittal</cp:lastModifiedBy>
  <cp:revision>6</cp:revision>
  <dcterms:modified xsi:type="dcterms:W3CDTF">2024-10-20T11:25:57Z</dcterms:modified>
</cp:coreProperties>
</file>